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56" r:id="rId2"/>
    <p:sldId id="257" r:id="rId3"/>
    <p:sldId id="282" r:id="rId4"/>
    <p:sldId id="306" r:id="rId5"/>
    <p:sldId id="307" r:id="rId6"/>
    <p:sldId id="319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20" r:id="rId19"/>
    <p:sldId id="321" r:id="rId20"/>
    <p:sldId id="322" r:id="rId21"/>
    <p:sldId id="324" r:id="rId22"/>
    <p:sldId id="323" r:id="rId2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14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D24C144-CA16-4EB7-9292-B480F196CB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C53F32-C8E3-4584-952D-45546E02F6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Tx/>
              <a:buNone/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854524-1690-4CE3-82CE-F4854942E1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EED2AB-73E2-4E2B-96F4-E807B7338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dirty="0"/>
            </a:lvl1pPr>
          </a:lstStyle>
          <a:p>
            <a:fld id="{E2AD8F39-20C6-43DB-B215-91D78AC12A2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2935EA-A0DD-4C33-A2AF-C82ABDA179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14D9E7-11B0-41BE-96A4-EA5DE398C3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1CB01F2-2FC1-4957-9FD9-1F8E1EDB41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166D0D-EF36-4FB9-BC75-C41E4E9054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147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7EFD6D-FC42-4843-A384-9E045960B6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E19BF20-3FFA-4F1A-9A9B-91382DDB22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F63EE2-6A42-4825-876D-CF83660656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DFEE09-6FA2-416D-92C3-BF956654815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2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CEE791B-B882-4961-9C2A-5C3A05D0B7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63DC37-B5AF-4426-AE39-D9E4883CF2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C2D7B06-F693-4E40-A636-FBB6FFCA72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75A025-0419-45D5-AE0C-9066472DFC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7050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573DC-AD09-4640-82E3-7564F1088F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B3697-8C22-44E5-B889-71769885FA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EA2AFD-9129-4211-9715-5164BDBE32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229D0A-3412-4151-A480-61F29EA0CA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732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29C974-31DF-4539-A3C1-C1AC04BA00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01F82-93CA-41BE-A16B-EF65746A12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593619-850B-48D5-84E3-1F6997F4F1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C1B522-E70A-4D09-BB66-781B42F5AA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3851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BD2D3CC-AC1D-4BF6-8D61-52675F403A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4EB1E54-D678-4553-9666-20487F698E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0402394-4783-496E-ACAF-4119C76AA7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BDD407-58EA-4BB4-ADD3-8DC8363319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006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B572E7-4DF7-421B-B40F-B086A0C9EF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DA615A-EEBA-42C3-8175-02C40B8BE7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CB5A734-C269-4124-8CBA-6723522082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15414D-91EE-4C4A-8E07-CAD112D4F4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367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E088BC-5572-4B2E-976E-E0C82415DD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352191-C52A-4066-A575-83F6E52B7A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9ACE8D-82D8-4C6A-98DA-2CCF835595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396E47-7B7D-4884-A7B8-70393AB587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9686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DA9ED1-3208-4096-8922-909A133166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45B553-E47B-4FA6-9FCE-530BEA18D9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8F9DD-D92F-446B-9516-73487A8797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D8DB8-CD4E-41CC-80CE-22F9E87552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817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88E1549-4D79-4D8A-8E39-C5EB143B7D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C016AF3-AABB-4F87-B069-8E010E699B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972A214-8D19-4B93-A630-FDCAADB1C4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678676-818A-4CC0-87C0-B514E88343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285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664D468-53A5-4318-BD36-93A17C0A4D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8745B8D-4B31-4209-B12F-72DE00FA11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DCD38D-4E75-41EF-B880-D378A8CAB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A409C6-2F2C-4DC1-8043-EF33363CF0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995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ECD917D-C1C4-4082-8A6C-8DEDDB183E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251AD1F-C5A5-4C3A-AEB3-685733608C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10042D1-3B1B-45A8-AD39-EBCBFF046F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7A91EE-E915-48D7-BE2D-7100C52997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858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CCEB22-0CD9-46BD-9AF9-DBD717CF27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9987C-452F-4A1B-B245-F1E78882DE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F1A00-F6B2-405B-A0D0-372E43C9D5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149A4C-A3EA-43F0-81FE-A243C0B09DF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119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B11136-9CB4-4304-9C8C-30F9B4F195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FCAE5-62B2-44CD-A283-E958C4213D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4BB0CA-F5F8-416C-A646-6C304BC5B3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3EB71-1D8A-4021-B385-D806A1E131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769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6382E18-1DF9-4624-B2B7-03ECB847EBB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6E330F9-0E90-4355-B990-65239B0231A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4AB3617-67EC-4E1F-A4CF-9B7F17C89BF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359A79C-CF05-4D66-9530-93882ACD97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CD7FEE7-CD73-4CE7-A618-59E182B5A29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noProof="1" dirty="0"/>
            </a:lvl1pPr>
          </a:lstStyle>
          <a:p>
            <a:fld id="{92735DA4-EA29-4FF5-8EEF-5A70D620A49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  <p:sldLayoutId id="2147483649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>
            <a:extLst>
              <a:ext uri="{FF2B5EF4-FFF2-40B4-BE49-F238E27FC236}">
                <a16:creationId xmlns:a16="http://schemas.microsoft.com/office/drawing/2014/main" id="{FD5000D0-79ED-489E-86FC-66E68081CD9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二分算法</a:t>
            </a: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6B72859E-A3EC-4E5B-AAC5-C098855C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1209675"/>
            <a:ext cx="62357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>
            <a:extLst>
              <a:ext uri="{FF2B5EF4-FFF2-40B4-BE49-F238E27FC236}">
                <a16:creationId xmlns:a16="http://schemas.microsoft.com/office/drawing/2014/main" id="{61D9077D-3348-4C4F-8BD5-99E562C43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538163"/>
            <a:ext cx="7740650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文本框 5">
            <a:extLst>
              <a:ext uri="{FF2B5EF4-FFF2-40B4-BE49-F238E27FC236}">
                <a16:creationId xmlns:a16="http://schemas.microsoft.com/office/drawing/2014/main" id="{E7DA9984-F097-46AB-83AF-1E091FAA4C0C}"/>
              </a:ext>
            </a:extLst>
          </p:cNvPr>
          <p:cNvSpPr txBox="1">
            <a:spLocks noChangeArrowheads="1"/>
          </p:cNvSpPr>
          <p:nvPr/>
        </p:nvSpPr>
        <p:spPr bwMode="auto">
          <a:xfrm rot="-360000">
            <a:off x="514350" y="3154363"/>
            <a:ext cx="458788" cy="273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参考小白书</a:t>
            </a:r>
            <a:r>
              <a:rPr lang="en-US" altLang="zh-CN"/>
              <a:t>3.1</a:t>
            </a:r>
          </a:p>
        </p:txBody>
      </p:sp>
      <p:sp>
        <p:nvSpPr>
          <p:cNvPr id="3077" name="文本框 6">
            <a:extLst>
              <a:ext uri="{FF2B5EF4-FFF2-40B4-BE49-F238E27FC236}">
                <a16:creationId xmlns:a16="http://schemas.microsoft.com/office/drawing/2014/main" id="{26FD2A16-E33E-4908-BDD1-AD92091CB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5332413"/>
            <a:ext cx="50450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常用函数   </a:t>
            </a:r>
            <a:r>
              <a:rPr lang="en-US" altLang="zh-CN" dirty="0"/>
              <a:t>int a[(int)1e7];           int x;</a:t>
            </a:r>
            <a:r>
              <a:rPr lang="zh-CN" altLang="en-US" dirty="0"/>
              <a:t> </a:t>
            </a:r>
            <a:r>
              <a:rPr lang="en-US" altLang="zh-CN" dirty="0" err="1"/>
              <a:t>low_bound</a:t>
            </a:r>
            <a:r>
              <a:rPr lang="en-US" altLang="zh-CN" dirty="0"/>
              <a:t>(a,a+7,x);    </a:t>
            </a:r>
            <a:r>
              <a:rPr lang="zh-CN" altLang="en-US" dirty="0"/>
              <a:t>返回在</a:t>
            </a:r>
            <a:r>
              <a:rPr lang="en-US" altLang="zh-CN" dirty="0"/>
              <a:t>a[0]~a[6]&gt;=x</a:t>
            </a:r>
            <a:r>
              <a:rPr lang="zh-CN" altLang="en-US" dirty="0"/>
              <a:t>的数</a:t>
            </a:r>
          </a:p>
          <a:p>
            <a:r>
              <a:rPr lang="en-US" altLang="zh-CN" dirty="0" err="1"/>
              <a:t>upper_bound</a:t>
            </a:r>
            <a:r>
              <a:rPr lang="en-US" altLang="zh-CN" dirty="0"/>
              <a:t>(a,a+7,x)     </a:t>
            </a:r>
            <a:r>
              <a:rPr lang="zh-CN" altLang="en-US" dirty="0"/>
              <a:t>返回</a:t>
            </a:r>
            <a:r>
              <a:rPr lang="en-US" altLang="zh-CN" dirty="0"/>
              <a:t>&gt;x</a:t>
            </a:r>
            <a:r>
              <a:rPr lang="zh-CN" altLang="en-US" dirty="0"/>
              <a:t>的数</a:t>
            </a:r>
            <a:endParaRPr lang="en-US" altLang="zh-CN" dirty="0"/>
          </a:p>
          <a:p>
            <a:r>
              <a:rPr lang="zh-CN" altLang="en-US" dirty="0"/>
              <a:t>相同元素个数 </a:t>
            </a:r>
            <a:r>
              <a:rPr lang="en-US" altLang="zh-CN" dirty="0" err="1"/>
              <a:t>upper</a:t>
            </a:r>
            <a:r>
              <a:rPr lang="en-US" altLang="zh-CN" err="1"/>
              <a:t>_</a:t>
            </a:r>
            <a:r>
              <a:rPr lang="en-US" altLang="zh-CN"/>
              <a:t>bound-lower_bound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图片 1">
            <a:extLst>
              <a:ext uri="{FF2B5EF4-FFF2-40B4-BE49-F238E27FC236}">
                <a16:creationId xmlns:a16="http://schemas.microsoft.com/office/drawing/2014/main" id="{05476B33-8A51-49FC-BF9B-A9C6896C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795338"/>
            <a:ext cx="5943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1">
            <a:extLst>
              <a:ext uri="{FF2B5EF4-FFF2-40B4-BE49-F238E27FC236}">
                <a16:creationId xmlns:a16="http://schemas.microsoft.com/office/drawing/2014/main" id="{6877FD37-717E-49EA-A096-A142F23D6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1179513"/>
            <a:ext cx="6934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>
            <a:extLst>
              <a:ext uri="{FF2B5EF4-FFF2-40B4-BE49-F238E27FC236}">
                <a16:creationId xmlns:a16="http://schemas.microsoft.com/office/drawing/2014/main" id="{6A185648-AC94-44CC-9920-2ABE688F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74750"/>
            <a:ext cx="7016750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1">
            <a:extLst>
              <a:ext uri="{FF2B5EF4-FFF2-40B4-BE49-F238E27FC236}">
                <a16:creationId xmlns:a16="http://schemas.microsoft.com/office/drawing/2014/main" id="{30FDBFD1-CA51-434D-9BD6-61B2B525E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796925"/>
            <a:ext cx="6732588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1">
            <a:extLst>
              <a:ext uri="{FF2B5EF4-FFF2-40B4-BE49-F238E27FC236}">
                <a16:creationId xmlns:a16="http://schemas.microsoft.com/office/drawing/2014/main" id="{5741ED2E-9218-4791-90D3-68A839BEC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963613"/>
            <a:ext cx="66675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">
            <a:extLst>
              <a:ext uri="{FF2B5EF4-FFF2-40B4-BE49-F238E27FC236}">
                <a16:creationId xmlns:a16="http://schemas.microsoft.com/office/drawing/2014/main" id="{383EF88D-9432-4014-9035-B8DEF7243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782763"/>
            <a:ext cx="7164388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文本框 2">
            <a:extLst>
              <a:ext uri="{FF2B5EF4-FFF2-40B4-BE49-F238E27FC236}">
                <a16:creationId xmlns:a16="http://schemas.microsoft.com/office/drawing/2014/main" id="{C7A18136-5B4C-4903-A59D-85370E682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1163638"/>
            <a:ext cx="58483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有</a:t>
            </a:r>
            <a:r>
              <a:rPr lang="en-US" altLang="zh-CN"/>
              <a:t>8</a:t>
            </a:r>
            <a:r>
              <a:rPr lang="zh-CN" altLang="en-US"/>
              <a:t>个小球，一个天平，有一个小球比其他小球重，</a:t>
            </a:r>
          </a:p>
          <a:p>
            <a:r>
              <a:rPr lang="zh-CN" altLang="en-US"/>
              <a:t>问：最少多少称多少次可以找出这个重的小球？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7A0D2D-C25B-4629-BD73-023898215D83}"/>
              </a:ext>
            </a:extLst>
          </p:cNvPr>
          <p:cNvSpPr/>
          <p:nvPr/>
        </p:nvSpPr>
        <p:spPr>
          <a:xfrm>
            <a:off x="3103245" y="2829560"/>
            <a:ext cx="2937510" cy="11988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lstStyle/>
          <a:p>
            <a:pPr algn="ctr"/>
            <a:r>
              <a:rPr lang="zh-CN" altLang="en-US" sz="7200" b="1" noProof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猜一下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">
            <a:extLst>
              <a:ext uri="{FF2B5EF4-FFF2-40B4-BE49-F238E27FC236}">
                <a16:creationId xmlns:a16="http://schemas.microsoft.com/office/drawing/2014/main" id="{5DB6FB55-F3A2-40AD-AA51-FC5FC838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1004888"/>
            <a:ext cx="59182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1">
            <a:extLst>
              <a:ext uri="{FF2B5EF4-FFF2-40B4-BE49-F238E27FC236}">
                <a16:creationId xmlns:a16="http://schemas.microsoft.com/office/drawing/2014/main" id="{6E27F083-767B-4117-A276-960395E8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1371600"/>
            <a:ext cx="68278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文本框 4">
            <a:extLst>
              <a:ext uri="{FF2B5EF4-FFF2-40B4-BE49-F238E27FC236}">
                <a16:creationId xmlns:a16="http://schemas.microsoft.com/office/drawing/2014/main" id="{F7E4D4FC-9E9D-4D6A-BFBA-12D68AE6D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352425"/>
            <a:ext cx="7334250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题目描述</a:t>
            </a:r>
          </a:p>
          <a:p>
            <a:r>
              <a:rPr lang="zh-CN" altLang="en-US"/>
              <a:t>如题，给出一个N次函数，保证在范围[l,r]内存在一点x，使得[l,x]上单调增，[x,r]上单调减。试求出x的值。</a:t>
            </a:r>
          </a:p>
          <a:p>
            <a:r>
              <a:rPr lang="zh-CN" altLang="en-US"/>
              <a:t>输入格式： </a:t>
            </a:r>
          </a:p>
          <a:p>
            <a:r>
              <a:rPr lang="zh-CN" altLang="en-US"/>
              <a:t>第一行一次包含一个正整数N和两个实数l、r，含义如题目描述所示。</a:t>
            </a:r>
          </a:p>
          <a:p>
            <a:r>
              <a:rPr lang="zh-CN" altLang="en-US"/>
              <a:t>第二行包含N+1个实数，从高到低依次表示该N次函数各项的系数。</a:t>
            </a:r>
          </a:p>
          <a:p>
            <a:r>
              <a:rPr lang="zh-CN" altLang="en-US"/>
              <a:t>输出格式： </a:t>
            </a:r>
          </a:p>
          <a:p>
            <a:r>
              <a:rPr lang="zh-CN" altLang="en-US"/>
              <a:t>输出为一行，包含一个实数，即为x的值。四舍五入保留5位小数。</a:t>
            </a:r>
          </a:p>
        </p:txBody>
      </p:sp>
      <p:sp>
        <p:nvSpPr>
          <p:cNvPr id="21506" name="文本框 5">
            <a:extLst>
              <a:ext uri="{FF2B5EF4-FFF2-40B4-BE49-F238E27FC236}">
                <a16:creationId xmlns:a16="http://schemas.microsoft.com/office/drawing/2014/main" id="{FF723B92-112F-4EB4-A3F0-9931830FB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3022600"/>
            <a:ext cx="67437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输入样例： </a:t>
            </a:r>
          </a:p>
          <a:p>
            <a:r>
              <a:rPr lang="zh-CN" altLang="en-US"/>
              <a:t>3 -0.9981 0.5 </a:t>
            </a:r>
          </a:p>
          <a:p>
            <a:r>
              <a:rPr lang="zh-CN" altLang="en-US"/>
              <a:t>1 -3 -3 1 </a:t>
            </a:r>
          </a:p>
          <a:p>
            <a:r>
              <a:rPr lang="zh-CN" altLang="en-US"/>
              <a:t>输出样例： </a:t>
            </a:r>
          </a:p>
          <a:p>
            <a:r>
              <a:rPr lang="zh-CN" altLang="en-US"/>
              <a:t>-0.41421 </a:t>
            </a:r>
          </a:p>
          <a:p>
            <a:r>
              <a:rPr lang="zh-CN" altLang="en-US"/>
              <a:t>说明</a:t>
            </a:r>
          </a:p>
          <a:p>
            <a:r>
              <a:rPr lang="zh-CN" altLang="en-US"/>
              <a:t>**时空限制：**50ms,128M</a:t>
            </a:r>
          </a:p>
          <a:p>
            <a:r>
              <a:rPr lang="zh-CN" altLang="en-US"/>
              <a:t>数据规模：</a:t>
            </a:r>
          </a:p>
          <a:p>
            <a:r>
              <a:rPr lang="zh-CN" altLang="en-US"/>
              <a:t>**对于100%的数据：**7&lt;=N&lt;=13</a:t>
            </a:r>
          </a:p>
        </p:txBody>
      </p:sp>
      <p:pic>
        <p:nvPicPr>
          <p:cNvPr id="21507" name="图片 6">
            <a:extLst>
              <a:ext uri="{FF2B5EF4-FFF2-40B4-BE49-F238E27FC236}">
                <a16:creationId xmlns:a16="http://schemas.microsoft.com/office/drawing/2014/main" id="{F7CF1D08-C5E4-4990-8FA3-74C5257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2833688"/>
            <a:ext cx="3173412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3">
            <a:extLst>
              <a:ext uri="{FF2B5EF4-FFF2-40B4-BE49-F238E27FC236}">
                <a16:creationId xmlns:a16="http://schemas.microsoft.com/office/drawing/2014/main" id="{75724923-EA6B-47C1-97A5-A7455A5F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492250"/>
            <a:ext cx="6629400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1">
            <a:extLst>
              <a:ext uri="{FF2B5EF4-FFF2-40B4-BE49-F238E27FC236}">
                <a16:creationId xmlns:a16="http://schemas.microsoft.com/office/drawing/2014/main" id="{EB885A03-5A91-43DD-94BA-B78C4A983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" y="1450975"/>
            <a:ext cx="64135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文本框 1">
            <a:extLst>
              <a:ext uri="{FF2B5EF4-FFF2-40B4-BE49-F238E27FC236}">
                <a16:creationId xmlns:a16="http://schemas.microsoft.com/office/drawing/2014/main" id="{E6C5B222-124C-468F-A62D-4902CDFEC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730250"/>
            <a:ext cx="1949450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  <a:p>
            <a:r>
              <a:rPr lang="zh-CN" altLang="en-US"/>
              <a:t>int main()</a:t>
            </a:r>
          </a:p>
          <a:p>
            <a:r>
              <a:rPr lang="zh-CN" altLang="en-US"/>
              <a:t>{</a:t>
            </a:r>
          </a:p>
          <a:p>
            <a:r>
              <a:rPr lang="zh-CN" altLang="en-US"/>
              <a:t>    scanf("%d%lf%lf",&amp;n,&amp;L,&amp;R);</a:t>
            </a:r>
          </a:p>
          <a:p>
            <a:r>
              <a:rPr lang="zh-CN" altLang="en-US"/>
              <a:t>    for (int i=n;i&gt;=0;i--) scanf("%lf",a+i);</a:t>
            </a:r>
          </a:p>
          <a:p>
            <a:r>
              <a:rPr lang="zh-CN" altLang="en-US"/>
              <a:t>    printf("%.5lf",fin(L,R));</a:t>
            </a:r>
          </a:p>
          <a:p>
            <a:r>
              <a:rPr lang="zh-CN" altLang="en-US"/>
              <a:t>    return 0;</a:t>
            </a:r>
          </a:p>
          <a:p>
            <a:r>
              <a:rPr lang="zh-CN" altLang="en-US"/>
              <a:t>}</a:t>
            </a:r>
          </a:p>
        </p:txBody>
      </p:sp>
      <p:sp>
        <p:nvSpPr>
          <p:cNvPr id="23554" name="文本框 2">
            <a:extLst>
              <a:ext uri="{FF2B5EF4-FFF2-40B4-BE49-F238E27FC236}">
                <a16:creationId xmlns:a16="http://schemas.microsoft.com/office/drawing/2014/main" id="{EC6A1BAD-F288-4876-9429-E5AB9F260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377825"/>
            <a:ext cx="3017838" cy="646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#include&lt;cstdio&gt;</a:t>
            </a:r>
          </a:p>
          <a:p>
            <a:r>
              <a:rPr lang="zh-CN" altLang="en-US"/>
              <a:t>#include&lt;cstring&gt;</a:t>
            </a:r>
          </a:p>
          <a:p>
            <a:r>
              <a:rPr lang="zh-CN" altLang="en-US"/>
              <a:t>#include&lt;iostream&gt;</a:t>
            </a:r>
          </a:p>
          <a:p>
            <a:r>
              <a:rPr lang="zh-CN" altLang="en-US"/>
              <a:t>#include&lt;algorithm&gt;</a:t>
            </a:r>
          </a:p>
          <a:p>
            <a:r>
              <a:rPr lang="zh-CN" altLang="en-US"/>
              <a:t>using namespace std;</a:t>
            </a:r>
          </a:p>
          <a:p>
            <a:r>
              <a:rPr lang="zh-CN" altLang="en-US"/>
              <a:t>int n;</a:t>
            </a:r>
          </a:p>
          <a:p>
            <a:r>
              <a:rPr lang="zh-CN" altLang="en-US"/>
              <a:t>double L,R,a[25];</a:t>
            </a:r>
          </a:p>
          <a:p>
            <a:r>
              <a:rPr lang="zh-CN" altLang="en-US"/>
              <a:t>double qsm(double a,int b)</a:t>
            </a:r>
          </a:p>
          <a:p>
            <a:r>
              <a:rPr lang="zh-CN" altLang="en-US"/>
              <a:t>{</a:t>
            </a:r>
          </a:p>
          <a:p>
            <a:r>
              <a:rPr lang="zh-CN" altLang="en-US"/>
              <a:t>    double s=1;</a:t>
            </a:r>
          </a:p>
          <a:p>
            <a:r>
              <a:rPr lang="zh-CN" altLang="en-US"/>
              <a:t>    for (;b;b&gt;&gt;=1) </a:t>
            </a:r>
          </a:p>
          <a:p>
            <a:r>
              <a:rPr lang="zh-CN" altLang="en-US"/>
              <a:t>if (b&amp;1)</a:t>
            </a:r>
          </a:p>
          <a:p>
            <a:r>
              <a:rPr lang="zh-CN" altLang="en-US"/>
              <a:t> s*=a,a*=a;else a*=a;</a:t>
            </a:r>
          </a:p>
          <a:p>
            <a:r>
              <a:rPr lang="zh-CN" altLang="en-US"/>
              <a:t>    return s;</a:t>
            </a:r>
          </a:p>
          <a:p>
            <a:r>
              <a:rPr lang="zh-CN" altLang="en-US"/>
              <a:t>}</a:t>
            </a:r>
          </a:p>
          <a:p>
            <a:r>
              <a:rPr lang="zh-CN" altLang="en-US"/>
              <a:t>double F(double x)</a:t>
            </a:r>
          </a:p>
          <a:p>
            <a:r>
              <a:rPr lang="zh-CN" altLang="en-US"/>
              <a:t>{</a:t>
            </a:r>
          </a:p>
          <a:p>
            <a:r>
              <a:rPr lang="zh-CN" altLang="en-US"/>
              <a:t>    double ans=0;</a:t>
            </a:r>
          </a:p>
          <a:p>
            <a:r>
              <a:rPr lang="zh-CN" altLang="en-US"/>
              <a:t>    for (int i=n;i&gt;=0;i--) ans+=qsm(x,i)*a[i];</a:t>
            </a:r>
          </a:p>
          <a:p>
            <a:r>
              <a:rPr lang="zh-CN" altLang="en-US"/>
              <a:t>    return ans;</a:t>
            </a:r>
          </a:p>
          <a:p>
            <a:r>
              <a:rPr lang="zh-CN" altLang="en-US"/>
              <a:t>}</a:t>
            </a:r>
          </a:p>
          <a:p>
            <a:endParaRPr lang="zh-CN" altLang="en-US"/>
          </a:p>
        </p:txBody>
      </p:sp>
      <p:sp>
        <p:nvSpPr>
          <p:cNvPr id="23555" name="文本框 3">
            <a:extLst>
              <a:ext uri="{FF2B5EF4-FFF2-40B4-BE49-F238E27FC236}">
                <a16:creationId xmlns:a16="http://schemas.microsoft.com/office/drawing/2014/main" id="{C8120F1B-6FBE-4B62-B25E-AC615163F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4263" y="517525"/>
            <a:ext cx="2220912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double fin(double L,double R)</a:t>
            </a:r>
          </a:p>
          <a:p>
            <a:r>
              <a:rPr lang="zh-CN" altLang="en-US"/>
              <a:t>{</a:t>
            </a:r>
          </a:p>
          <a:p>
            <a:r>
              <a:rPr lang="zh-CN" altLang="en-US"/>
              <a:t>    double mid,mmid;</a:t>
            </a:r>
          </a:p>
          <a:p>
            <a:r>
              <a:rPr lang="zh-CN" altLang="en-US"/>
              <a:t>    while (R-L&gt;=1e-15)</a:t>
            </a:r>
          </a:p>
          <a:p>
            <a:r>
              <a:rPr lang="zh-CN" altLang="en-US"/>
              <a:t>    {</a:t>
            </a:r>
          </a:p>
          <a:p>
            <a:r>
              <a:rPr lang="zh-CN" altLang="en-US"/>
              <a:t>        mid=(R+L)/2,mmid=(mid+R)/2;</a:t>
            </a:r>
          </a:p>
          <a:p>
            <a:r>
              <a:rPr lang="zh-CN" altLang="en-US"/>
              <a:t>        if (F(mid)&lt;=F(mmid)) L=mid;else R=mmid;</a:t>
            </a:r>
          </a:p>
          <a:p>
            <a:r>
              <a:rPr lang="zh-CN" altLang="en-US"/>
              <a:t>    }</a:t>
            </a:r>
          </a:p>
          <a:p>
            <a:r>
              <a:rPr lang="zh-CN" altLang="en-US"/>
              <a:t>    return R;</a:t>
            </a:r>
          </a:p>
          <a:p>
            <a:r>
              <a:rPr lang="zh-CN" altLang="en-US"/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图片 1">
            <a:extLst>
              <a:ext uri="{FF2B5EF4-FFF2-40B4-BE49-F238E27FC236}">
                <a16:creationId xmlns:a16="http://schemas.microsoft.com/office/drawing/2014/main" id="{EAE350C9-D40D-49C4-9B5B-890400A6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535113"/>
            <a:ext cx="638810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3">
            <a:extLst>
              <a:ext uri="{FF2B5EF4-FFF2-40B4-BE49-F238E27FC236}">
                <a16:creationId xmlns:a16="http://schemas.microsoft.com/office/drawing/2014/main" id="{586024FD-262A-4875-A184-82DDA156F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09625"/>
            <a:ext cx="667385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1">
            <a:extLst>
              <a:ext uri="{FF2B5EF4-FFF2-40B4-BE49-F238E27FC236}">
                <a16:creationId xmlns:a16="http://schemas.microsoft.com/office/drawing/2014/main" id="{7208DCB6-6045-4FFB-BAAC-BCFB9796A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1441450"/>
            <a:ext cx="6770687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">
            <a:extLst>
              <a:ext uri="{FF2B5EF4-FFF2-40B4-BE49-F238E27FC236}">
                <a16:creationId xmlns:a16="http://schemas.microsoft.com/office/drawing/2014/main" id="{D91E398A-F6DC-4E09-B712-2D04ADE8D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803275"/>
            <a:ext cx="6070600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1">
            <a:extLst>
              <a:ext uri="{FF2B5EF4-FFF2-40B4-BE49-F238E27FC236}">
                <a16:creationId xmlns:a16="http://schemas.microsoft.com/office/drawing/2014/main" id="{B3C5507E-6902-4877-84E0-E6C6C1B26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257300"/>
            <a:ext cx="6121400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194" name="对象 2">
            <a:hlinkClick r:id="" action="ppaction://ole?verb=1"/>
            <a:extLst>
              <a:ext uri="{FF2B5EF4-FFF2-40B4-BE49-F238E27FC236}">
                <a16:creationId xmlns:a16="http://schemas.microsoft.com/office/drawing/2014/main" id="{9ECF2419-A8E8-4CB0-A71E-7893AE2F50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r:id="rId4" imgW="914400" imgH="215640" progId="Equation.KSEE3">
                  <p:embed/>
                </p:oleObj>
              </mc:Choice>
              <mc:Fallback>
                <p:oleObj r:id="rId4" imgW="914400" imgH="215640" progId="Equation.KSEE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图片 1">
            <a:extLst>
              <a:ext uri="{FF2B5EF4-FFF2-40B4-BE49-F238E27FC236}">
                <a16:creationId xmlns:a16="http://schemas.microsoft.com/office/drawing/2014/main" id="{B360FA45-4D4C-4DD1-B803-3AAB7ED8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504950"/>
            <a:ext cx="65786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1">
            <a:extLst>
              <a:ext uri="{FF2B5EF4-FFF2-40B4-BE49-F238E27FC236}">
                <a16:creationId xmlns:a16="http://schemas.microsoft.com/office/drawing/2014/main" id="{088A09FA-B97B-4CC9-B51C-18D410CFE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968375"/>
            <a:ext cx="63500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文本框 2">
            <a:extLst>
              <a:ext uri="{FF2B5EF4-FFF2-40B4-BE49-F238E27FC236}">
                <a16:creationId xmlns:a16="http://schemas.microsoft.com/office/drawing/2014/main" id="{75DA64BC-5E00-47FF-BFC4-551B04A46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813" y="4195763"/>
            <a:ext cx="21574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注意</a:t>
            </a:r>
            <a:r>
              <a:rPr lang="en-US" altLang="zh-CN"/>
              <a:t>EPS  1e-10</a:t>
            </a:r>
            <a:r>
              <a:rPr lang="zh-CN" altLang="en-US"/>
              <a:t>判断精度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>
            <a:extLst>
              <a:ext uri="{FF2B5EF4-FFF2-40B4-BE49-F238E27FC236}">
                <a16:creationId xmlns:a16="http://schemas.microsoft.com/office/drawing/2014/main" id="{148161D3-F9FD-421E-8696-F7B03287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835025"/>
            <a:ext cx="60579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全屏显示(4:3)</PresentationFormat>
  <Paragraphs>64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楷体_GB2312</vt:lpstr>
      <vt:lpstr>Courier New</vt:lpstr>
      <vt:lpstr>黑体</vt:lpstr>
      <vt:lpstr>Gungsuh</vt:lpstr>
      <vt:lpstr>Tahoma</vt:lpstr>
      <vt:lpstr>新宋体</vt:lpstr>
      <vt:lpstr>Adobe Gothic Std B</vt:lpstr>
      <vt:lpstr>微软雅黑</vt:lpstr>
      <vt:lpstr>Arial Unicode MS</vt:lpstr>
      <vt:lpstr>默认设计模板</vt:lpstr>
      <vt:lpstr>Equation.KSEE3</vt:lpstr>
      <vt:lpstr>二分算法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WWW.YlmF.CoM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贪心算法</dc:title>
  <dc:creator>雨林木风</dc:creator>
  <cp:lastModifiedBy>林龙 刘</cp:lastModifiedBy>
  <cp:revision>70</cp:revision>
  <cp:lastPrinted>2013-09-24T04:18:39Z</cp:lastPrinted>
  <dcterms:created xsi:type="dcterms:W3CDTF">2011-09-20T02:55:44Z</dcterms:created>
  <dcterms:modified xsi:type="dcterms:W3CDTF">2018-12-08T06:20:13Z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